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324" r:id="rId2"/>
    <p:sldId id="295" r:id="rId3"/>
    <p:sldId id="320" r:id="rId4"/>
    <p:sldId id="309" r:id="rId5"/>
    <p:sldId id="302" r:id="rId6"/>
    <p:sldId id="300" r:id="rId7"/>
    <p:sldId id="308" r:id="rId8"/>
    <p:sldId id="285" r:id="rId9"/>
    <p:sldId id="316" r:id="rId10"/>
    <p:sldId id="262" r:id="rId11"/>
  </p:sldIdLst>
  <p:sldSz cx="9144000" cy="5143500" type="screen16x9"/>
  <p:notesSz cx="6858000" cy="9144000"/>
  <p:embeddedFontLst>
    <p:embeddedFont>
      <p:font typeface="Libre Baskerville" panose="020B0604020202020204" charset="0"/>
      <p:regular r:id="rId13"/>
      <p:bold r:id="rId14"/>
      <p:italic r:id="rId15"/>
    </p:embeddedFont>
    <p:embeddedFont>
      <p:font typeface="Cinzel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55862-697A-4B38-933F-0724DF4CC85C}">
  <a:tblStyle styleId="{02755862-697A-4B38-933F-0724DF4CC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88" autoAdjust="0"/>
  </p:normalViewPr>
  <p:slideViewPr>
    <p:cSldViewPr snapToGrid="0">
      <p:cViewPr varScale="1">
        <p:scale>
          <a:sx n="95" d="100"/>
          <a:sy n="95" d="100"/>
        </p:scale>
        <p:origin x="117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77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100" dirty="0" smtClean="0"/>
              <a:t>Exploring the relative ratio of sheep to other domesticated species in the archaeological record (aka taxonomic abundance) may show patterns in the data that help to explain: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1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smtClean="0"/>
              <a:t>Cultural and economic shifts in land management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smtClean="0"/>
              <a:t>Change in pastoral husbandry strategies across time</a:t>
            </a:r>
          </a:p>
          <a:p>
            <a:pPr marL="558800" lvl="1" indent="0">
              <a:buNone/>
            </a:pPr>
            <a:endParaRPr lang="en-GB" sz="1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smtClean="0"/>
              <a:t>Change in relationships between flock, farmer, and economic values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39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99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100" dirty="0" smtClean="0"/>
              <a:t>Beginning of intensive use of marginal landscapes for pastoral farming = separation of species over different elevations and differing ecological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1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100" dirty="0" smtClean="0"/>
              <a:t>Movement of sheep to pastures that do not have sufficient water sources for cattle or arable farming; transhumance between upland elevations during summer months and sheltering near settlements</a:t>
            </a:r>
            <a:r>
              <a:rPr lang="en-GB" sz="1100" baseline="0" dirty="0" smtClean="0"/>
              <a:t> </a:t>
            </a:r>
            <a:r>
              <a:rPr lang="en-GB" sz="1100" dirty="0" smtClean="0"/>
              <a:t>during the winter (</a:t>
            </a:r>
            <a:r>
              <a:rPr lang="en-GB" sz="1100" dirty="0" err="1" smtClean="0"/>
              <a:t>Martinmas</a:t>
            </a:r>
            <a:r>
              <a:rPr lang="en-GB" sz="1100" dirty="0" smtClean="0"/>
              <a:t> to Easter)</a:t>
            </a:r>
          </a:p>
          <a:p>
            <a:pPr marL="76200" indent="0">
              <a:buFont typeface="Libre Baskerville"/>
              <a:buNone/>
            </a:pPr>
            <a:endParaRPr lang="en-GB" sz="11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1100" dirty="0" smtClean="0"/>
              <a:t>Dominance of sheep across ecological landscapes: transition of arable lands to pasture, </a:t>
            </a:r>
            <a:r>
              <a:rPr lang="en-GB" sz="1100" dirty="0" err="1" smtClean="0"/>
              <a:t>chalkland</a:t>
            </a:r>
            <a:r>
              <a:rPr lang="en-GB" sz="1100" dirty="0" smtClean="0"/>
              <a:t> flocks, continued reduction of forests, limited boundaries by enclosure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36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Font typeface="Libre Baskerville"/>
              <a:buNone/>
            </a:pPr>
            <a:r>
              <a:rPr lang="en-GB" sz="1100" dirty="0" smtClean="0"/>
              <a:t>Increased caring for sheep: greater investment = greater financial return</a:t>
            </a:r>
          </a:p>
          <a:p>
            <a:pPr marL="76200" indent="0">
              <a:buFont typeface="Libre Baskerville"/>
              <a:buNone/>
            </a:pPr>
            <a:endParaRPr lang="en-GB" sz="1100" dirty="0" smtClean="0"/>
          </a:p>
          <a:p>
            <a:pPr marL="76200" indent="0">
              <a:buFont typeface="Libre Baskerville"/>
              <a:buNone/>
            </a:pPr>
            <a:r>
              <a:rPr lang="en-GB" sz="1100" dirty="0" smtClean="0"/>
              <a:t>Change to cash-driven strategies: management of health influenced by marked demands rather than humanitarian concerns</a:t>
            </a:r>
          </a:p>
          <a:p>
            <a:pPr marL="76200" indent="0">
              <a:buFont typeface="Libre Baskerville"/>
              <a:buNone/>
            </a:pPr>
            <a:endParaRPr lang="en-GB" sz="1100" dirty="0" smtClean="0"/>
          </a:p>
          <a:p>
            <a:pPr marL="76200" indent="0">
              <a:buFont typeface="Libre Baskerville"/>
              <a:buNone/>
            </a:pPr>
            <a:r>
              <a:rPr lang="en-GB" sz="1100" dirty="0" smtClean="0"/>
              <a:t>Re-structuring of the human landscape: institution of sheepcotes, change in transhumance practice, movement from arable land to pasture, eventual enclosure and privatization of pastureland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73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978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38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GB" sz="1100" dirty="0" smtClean="0"/>
              <a:t>A Review of Animal Bone Evidence from Central England by </a:t>
            </a:r>
            <a:r>
              <a:rPr lang="it-IT" sz="900" dirty="0" smtClean="0"/>
              <a:t>Umberto Albarella, Tessa Pirnie, 2008</a:t>
            </a:r>
          </a:p>
          <a:p>
            <a:pPr marL="101600" indent="0">
              <a:buNone/>
            </a:pPr>
            <a:endParaRPr lang="it-IT" sz="900" dirty="0" smtClean="0"/>
          </a:p>
          <a:p>
            <a:pPr marL="101600" lvl="0" indent="0">
              <a:buNone/>
            </a:pPr>
            <a:r>
              <a:rPr lang="en-GB" sz="900" dirty="0" smtClean="0"/>
              <a:t>A Review of Animal Bone Evidence from the Saxon to Post Medieval Periods in Southern Britain</a:t>
            </a:r>
            <a:r>
              <a:rPr lang="en-GB" sz="900" baseline="0" dirty="0" smtClean="0"/>
              <a:t> by </a:t>
            </a:r>
            <a:r>
              <a:rPr lang="en-GB" sz="800" dirty="0" smtClean="0"/>
              <a:t>Matilda Holmes, 2018</a:t>
            </a:r>
          </a:p>
          <a:p>
            <a:pPr marL="101600" indent="0">
              <a:buNone/>
            </a:pPr>
            <a:endParaRPr lang="it-IT" sz="900" dirty="0" smtClean="0"/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sz="900" dirty="0" smtClean="0"/>
              <a:t>Comparative data from individual Roman, Anglo-Saxon, and Medieval assemblages</a:t>
            </a:r>
          </a:p>
          <a:p>
            <a:pPr marL="101600" indent="0">
              <a:buNone/>
            </a:pPr>
            <a:endParaRPr lang="it-IT" sz="900" dirty="0" smtClean="0"/>
          </a:p>
          <a:p>
            <a:pPr marL="101600" indent="0">
              <a:buNone/>
            </a:pPr>
            <a:endParaRPr lang="it-IT" sz="9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9066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GB" sz="1200" dirty="0" smtClean="0"/>
              <a:t>Density of entire data set appears somewhat normally distributed </a:t>
            </a:r>
          </a:p>
          <a:p>
            <a:pPr marL="76200" lvl="0" indent="0">
              <a:buNone/>
            </a:pPr>
            <a:endParaRPr lang="en-GB" sz="1200" dirty="0" smtClean="0"/>
          </a:p>
          <a:p>
            <a:pPr marL="76200" lvl="0" indent="0">
              <a:buNone/>
            </a:pPr>
            <a:r>
              <a:rPr lang="en-GB" sz="1200" dirty="0" smtClean="0"/>
              <a:t>Presence of possible outliers at opposite ends of the range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err="1" smtClean="0"/>
              <a:t>NISPsheep</a:t>
            </a:r>
            <a:r>
              <a:rPr lang="en-GB" sz="1200" dirty="0" smtClean="0"/>
              <a:t> = 1.00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err="1" smtClean="0"/>
              <a:t>NISPcattle</a:t>
            </a:r>
            <a:r>
              <a:rPr lang="en-GB" sz="1200" dirty="0" smtClean="0"/>
              <a:t> = 0.00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76200" lvl="0" indent="0">
              <a:buNone/>
            </a:pPr>
            <a:r>
              <a:rPr lang="en-GB" sz="1200" dirty="0" smtClean="0"/>
              <a:t>Most sites fall between 0.25 and 0.75 index</a:t>
            </a:r>
          </a:p>
          <a:p>
            <a:pPr marL="76200" lvl="0" indent="0">
              <a:buNone/>
            </a:pPr>
            <a:r>
              <a:rPr lang="en-GB" sz="1200" dirty="0" smtClean="0"/>
              <a:t>Mean calculated at 0.4873</a:t>
            </a:r>
          </a:p>
          <a:p>
            <a:pPr marL="76200" lvl="0" indent="0">
              <a:buNone/>
            </a:pPr>
            <a:r>
              <a:rPr lang="en-GB" sz="1200" dirty="0" smtClean="0"/>
              <a:t>Variance = 0.0389</a:t>
            </a:r>
          </a:p>
          <a:p>
            <a:pPr marL="76200" lvl="0" indent="0">
              <a:buNone/>
            </a:pPr>
            <a:r>
              <a:rPr lang="en-GB" sz="1200" dirty="0" smtClean="0"/>
              <a:t>Standard deviation = 0.1972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76200" lvl="0" indent="0">
              <a:buNone/>
            </a:pPr>
            <a:r>
              <a:rPr lang="en-GB" sz="1200" dirty="0" smtClean="0"/>
              <a:t>Very different picture of distribution as separated by Period</a:t>
            </a:r>
          </a:p>
          <a:p>
            <a:pPr marL="76200" lvl="0" indent="0">
              <a:buNone/>
            </a:pPr>
            <a:r>
              <a:rPr lang="en-GB" sz="1200" dirty="0" smtClean="0"/>
              <a:t>Late Period is not normally distributed: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Central peak is further away from the mean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Clumping of values at or near </a:t>
            </a:r>
          </a:p>
          <a:p>
            <a:pPr marL="558800" lvl="1" indent="0">
              <a:buNone/>
            </a:pPr>
            <a:r>
              <a:rPr lang="en-GB" sz="1100" dirty="0" smtClean="0"/>
              <a:t>	1.00 and 0.00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Lean towards dominance in cattle ratio with greater number of sites with only cattle or sheep remains </a:t>
            </a:r>
          </a:p>
          <a:p>
            <a:pPr marL="76200" lvl="0" indent="0">
              <a:buNone/>
            </a:pPr>
            <a:r>
              <a:rPr lang="en-GB" sz="1200" dirty="0" smtClean="0"/>
              <a:t>Early-High and Undefined not useful for statistical analysis, subsequently removed from the study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76200" lvl="0" indent="0">
              <a:buNone/>
            </a:pPr>
            <a:r>
              <a:rPr lang="en-GB" sz="1100" dirty="0" smtClean="0"/>
              <a:t>Differences in the spread of the data and the range are apparent</a:t>
            </a:r>
          </a:p>
          <a:p>
            <a:pPr marL="76200" lvl="0" indent="0">
              <a:buNone/>
            </a:pPr>
            <a:r>
              <a:rPr lang="en-GB" sz="1100" dirty="0" smtClean="0"/>
              <a:t>Late Period stands out again as showing a more even distribution of data across the entire range</a:t>
            </a:r>
          </a:p>
          <a:p>
            <a:pPr marL="76200" lvl="0" indent="0">
              <a:buNone/>
            </a:pPr>
            <a:r>
              <a:rPr lang="en-GB" sz="1100" dirty="0" smtClean="0"/>
              <a:t>Early Period stands out as the largest assemblages are present, and clumped around the median </a:t>
            </a:r>
          </a:p>
          <a:p>
            <a:pPr marL="76200" indent="0">
              <a:buNone/>
            </a:pPr>
            <a:r>
              <a:rPr lang="en-GB" sz="1100" dirty="0" smtClean="0"/>
              <a:t>Largest assemblages are from Urban sites, as well as the largest number of observations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62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guildford" TargetMode="External"/><Relationship Id="rId5" Type="http://schemas.openxmlformats.org/officeDocument/2006/relationships/hyperlink" Target="mailto:roxanne.guildford@ed.ac.uk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6;p16"/>
          <p:cNvSpPr txBox="1">
            <a:spLocks/>
          </p:cNvSpPr>
          <p:nvPr/>
        </p:nvSpPr>
        <p:spPr>
          <a:xfrm>
            <a:off x="4563637" y="2872374"/>
            <a:ext cx="3792848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200" dirty="0" smtClean="0"/>
              <a:t>Roxanne Guildford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200" dirty="0" smtClean="0"/>
              <a:t>PhD candidate in Archaeology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200" dirty="0" smtClean="0"/>
              <a:t>University of Edinburgh</a:t>
            </a:r>
            <a:endParaRPr lang="en-GB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98" y="134973"/>
            <a:ext cx="8004742" cy="4938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37" y="4063839"/>
            <a:ext cx="4299438" cy="9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2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4" y="0"/>
            <a:ext cx="7601231" cy="514350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479900" y="116717"/>
            <a:ext cx="61842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dirty="0" smtClean="0"/>
              <a:t>Roxanne Guildford</a:t>
            </a:r>
          </a:p>
          <a:p>
            <a:pPr marL="0" lvl="0" indent="0" algn="ctr">
              <a:buNone/>
            </a:pPr>
            <a:r>
              <a:rPr lang="en-GB" i="1" dirty="0" smtClean="0">
                <a:hlinkClick r:id="rId5"/>
              </a:rPr>
              <a:t>roxanne.guildford@ed.ac.uk</a:t>
            </a:r>
            <a:endParaRPr lang="en-GB" i="1" dirty="0" smtClean="0"/>
          </a:p>
          <a:p>
            <a:pPr marL="0" lvl="0" indent="0" algn="ctr">
              <a:buNone/>
            </a:pPr>
            <a:r>
              <a:rPr lang="en-GB" i="1" dirty="0">
                <a:hlinkClick r:id="rId6"/>
              </a:rPr>
              <a:t>https://</a:t>
            </a:r>
            <a:r>
              <a:rPr lang="en-GB" i="1" dirty="0" smtClean="0">
                <a:hlinkClick r:id="rId6"/>
              </a:rPr>
              <a:t>github.com/rguildford</a:t>
            </a:r>
            <a:endParaRPr lang="en-GB" i="1" dirty="0" smtClean="0"/>
          </a:p>
          <a:p>
            <a:pPr marL="0" lvl="0" indent="0" algn="ctr">
              <a:buNone/>
            </a:pPr>
            <a:r>
              <a:rPr lang="en-GB" i="1" dirty="0" smtClean="0"/>
              <a:t>      </a:t>
            </a:r>
          </a:p>
          <a:p>
            <a:pPr marL="0" lvl="0" indent="0" algn="ctr">
              <a:buNone/>
            </a:pPr>
            <a:endParaRPr lang="en-GB" i="1" dirty="0"/>
          </a:p>
          <a:p>
            <a:pPr marL="0" lvl="0" indent="0" algn="ctr">
              <a:buNone/>
            </a:pPr>
            <a:endParaRPr lang="en-GB" i="1" dirty="0" smtClean="0"/>
          </a:p>
          <a:p>
            <a:pPr marL="0" lvl="0" indent="0" algn="ctr">
              <a:buNone/>
            </a:pPr>
            <a:endParaRPr lang="en-GB" i="1" dirty="0"/>
          </a:p>
          <a:p>
            <a:pPr marL="0" lvl="0" indent="0" algn="ctr">
              <a:buNone/>
            </a:pPr>
            <a:endParaRPr lang="en-GB" i="1" dirty="0" smtClean="0"/>
          </a:p>
          <a:p>
            <a:pPr marL="0" lvl="0" indent="0" algn="ctr">
              <a:buNone/>
            </a:pPr>
            <a:r>
              <a:rPr lang="en-GB" i="1" dirty="0" smtClean="0"/>
              <a:t> </a:t>
            </a:r>
            <a:endParaRPr i="1" dirty="0"/>
          </a:p>
        </p:txBody>
      </p:sp>
      <p:sp>
        <p:nvSpPr>
          <p:cNvPr id="97" name="Google Shape;97;p17"/>
          <p:cNvSpPr/>
          <p:nvPr/>
        </p:nvSpPr>
        <p:spPr>
          <a:xfrm>
            <a:off x="6817467" y="129580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4841421" y="388285"/>
            <a:ext cx="420443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Why Count Sheep?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5" y="388285"/>
            <a:ext cx="4178778" cy="4443774"/>
          </a:xfrm>
          <a:prstGeom prst="rect">
            <a:avLst/>
          </a:prstGeom>
        </p:spPr>
      </p:pic>
      <p:sp>
        <p:nvSpPr>
          <p:cNvPr id="8" name="Google Shape;86;p16"/>
          <p:cNvSpPr txBox="1">
            <a:spLocks/>
          </p:cNvSpPr>
          <p:nvPr/>
        </p:nvSpPr>
        <p:spPr>
          <a:xfrm>
            <a:off x="4450633" y="1475538"/>
            <a:ext cx="4389430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Cultural </a:t>
            </a:r>
            <a:r>
              <a:rPr lang="en-GB" sz="1800" dirty="0"/>
              <a:t>and economic shifts in land management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 smtClean="0"/>
              <a:t>Change </a:t>
            </a:r>
            <a:r>
              <a:rPr lang="en-GB" sz="1800" dirty="0"/>
              <a:t>in </a:t>
            </a:r>
            <a:r>
              <a:rPr lang="en-GB" sz="1800" dirty="0" smtClean="0"/>
              <a:t>pastoral husbandry </a:t>
            </a:r>
            <a:r>
              <a:rPr lang="en-GB" sz="1800" dirty="0"/>
              <a:t>strategies across </a:t>
            </a:r>
            <a:r>
              <a:rPr lang="en-GB" sz="1800" dirty="0" smtClean="0"/>
              <a:t>time</a:t>
            </a:r>
          </a:p>
          <a:p>
            <a:pPr marL="558800" lvl="1" indent="0">
              <a:buNone/>
            </a:pPr>
            <a:endParaRPr lang="en-GB" sz="1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800" dirty="0"/>
              <a:t>Change in relationships between flock, farmer, and economic values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558800" lvl="1" indent="0">
              <a:buNone/>
            </a:pPr>
            <a:endParaRPr lang="en-GB" sz="1100" dirty="0"/>
          </a:p>
          <a:p>
            <a:pPr marL="558800" lvl="1" indent="0">
              <a:buNone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4877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389433"/>
            <a:ext cx="8236060" cy="44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7" y="166688"/>
            <a:ext cx="4812506" cy="4812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27" y="1914845"/>
            <a:ext cx="1081279" cy="843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106" y="1358857"/>
            <a:ext cx="1741714" cy="10929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14" y="166688"/>
            <a:ext cx="3257490" cy="481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61623" y="729283"/>
            <a:ext cx="384764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Changes in Medieval Pastoral Farming</a:t>
            </a:r>
            <a:endParaRPr b="1" dirty="0"/>
          </a:p>
        </p:txBody>
      </p:sp>
      <p:sp>
        <p:nvSpPr>
          <p:cNvPr id="8" name="Google Shape;86;p16"/>
          <p:cNvSpPr txBox="1">
            <a:spLocks/>
          </p:cNvSpPr>
          <p:nvPr/>
        </p:nvSpPr>
        <p:spPr>
          <a:xfrm>
            <a:off x="275259" y="1715595"/>
            <a:ext cx="3420375" cy="158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/>
              <a:t>Intensified management of sheep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/>
              <a:t>Shift to cash-driven strategies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smtClean="0"/>
              <a:t>Re-organization of field systems</a:t>
            </a:r>
            <a:endParaRPr 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69" y="361847"/>
            <a:ext cx="5060029" cy="45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206712"/>
            <a:ext cx="7234813" cy="47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510540" y="635803"/>
            <a:ext cx="8503920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Challenges in Medieval Archaeology and the Faunal Record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1157585"/>
            <a:ext cx="5890260" cy="37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588" y="269492"/>
            <a:ext cx="4739322" cy="460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5" y="261950"/>
            <a:ext cx="3273559" cy="46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4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8C45C-27AA-4C3B-964B-D9EF31D89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431" y="182838"/>
            <a:ext cx="2928379" cy="2547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529AD8-3C74-4C4D-BAF0-68DFB0C51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53" y="182838"/>
            <a:ext cx="5449565" cy="47509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305" y="2841060"/>
            <a:ext cx="2926505" cy="20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5423</TotalTime>
  <Words>388</Words>
  <Application>Microsoft Office PowerPoint</Application>
  <PresentationFormat>On-screen Show (16:9)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Libre Baskerville</vt:lpstr>
      <vt:lpstr>Arial</vt:lpstr>
      <vt:lpstr>Cinzel</vt:lpstr>
      <vt:lpstr>Dolabella template</vt:lpstr>
      <vt:lpstr>PowerPoint Presentation</vt:lpstr>
      <vt:lpstr>Why Count Sheep?</vt:lpstr>
      <vt:lpstr>PowerPoint Presentation</vt:lpstr>
      <vt:lpstr>PowerPoint Presentation</vt:lpstr>
      <vt:lpstr>Changes in Medieval Pastoral Farming</vt:lpstr>
      <vt:lpstr>PowerPoint Presentation</vt:lpstr>
      <vt:lpstr>Challenges in Medieval Archaeology and the Faunal Record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Counting Sheep</dc:title>
  <dc:creator>GUILDFORD Roxanne</dc:creator>
  <cp:lastModifiedBy>GUILDFORD Roxanne</cp:lastModifiedBy>
  <cp:revision>61</cp:revision>
  <dcterms:modified xsi:type="dcterms:W3CDTF">2019-03-07T16:19:22Z</dcterms:modified>
</cp:coreProperties>
</file>